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7" r:id="rId2"/>
    <p:sldId id="295" r:id="rId3"/>
    <p:sldId id="257" r:id="rId4"/>
    <p:sldId id="278" r:id="rId5"/>
    <p:sldId id="276" r:id="rId6"/>
    <p:sldId id="281" r:id="rId7"/>
    <p:sldId id="263" r:id="rId8"/>
    <p:sldId id="282" r:id="rId9"/>
    <p:sldId id="264" r:id="rId10"/>
    <p:sldId id="283" r:id="rId11"/>
    <p:sldId id="270" r:id="rId12"/>
    <p:sldId id="284" r:id="rId13"/>
    <p:sldId id="272" r:id="rId14"/>
    <p:sldId id="286" r:id="rId15"/>
    <p:sldId id="288" r:id="rId16"/>
    <p:sldId id="289" r:id="rId17"/>
    <p:sldId id="292" r:id="rId18"/>
    <p:sldId id="290" r:id="rId19"/>
    <p:sldId id="293" r:id="rId20"/>
    <p:sldId id="291" r:id="rId21"/>
    <p:sldId id="274" r:id="rId22"/>
    <p:sldId id="296" r:id="rId23"/>
    <p:sldId id="298" r:id="rId24"/>
    <p:sldId id="299" r:id="rId25"/>
    <p:sldId id="265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kersley, Zachary P" initials="TZP" lastIdx="1" clrIdx="0">
    <p:extLst>
      <p:ext uri="{19B8F6BF-5375-455C-9EA6-DF929625EA0E}">
        <p15:presenceInfo xmlns:p15="http://schemas.microsoft.com/office/powerpoint/2012/main" userId="S-1-5-21-1177238915-1303643608-1606980848-395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6871"/>
    <a:srgbClr val="F0D6E2"/>
    <a:srgbClr val="7D899B"/>
    <a:srgbClr val="91A8A4"/>
    <a:srgbClr val="ABB3C0"/>
    <a:srgbClr val="AFDEDC"/>
    <a:srgbClr val="DBE1D9"/>
    <a:srgbClr val="C4E7E5"/>
    <a:srgbClr val="B3C4DC"/>
    <a:srgbClr val="F0F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846" autoAdjust="0"/>
  </p:normalViewPr>
  <p:slideViewPr>
    <p:cSldViewPr snapToGrid="0">
      <p:cViewPr varScale="1">
        <p:scale>
          <a:sx n="58" d="100"/>
          <a:sy n="58" d="100"/>
        </p:scale>
        <p:origin x="95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983BB-4722-4392-9603-6C2C89D7C840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1973C-A6B4-4AA2-9064-FA7F7DC15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Zach qualified to give this</a:t>
            </a:r>
            <a:r>
              <a:rPr lang="en-US" baseline="0" dirty="0"/>
              <a:t> talk: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One year of improv in Charleston at Theatre 99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Running multiple product teams, co-located &amp; global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Intrapreneuership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Thought leader in the transformation and product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93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</a:t>
            </a:r>
            <a:r>
              <a:rPr lang="en-US" baseline="0" dirty="0"/>
              <a:t> are contacting you with 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start monitoring behavior like heat patterns how long people spend using your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parse through text reviews for trends to make improvements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Silence is deafening up there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Laughs</a:t>
            </a:r>
            <a:r>
              <a:rPr lang="en-US" baseline="0" dirty="0"/>
              <a:t> fuel the scene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know when things are landing and you press down that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0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9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 are looking through a dark window</a:t>
            </a:r>
            <a:r>
              <a:rPr lang="en-US" baseline="0" dirty="0"/>
              <a:t> and all you see is a pinhole of light.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3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</a:t>
            </a:r>
            <a:r>
              <a:rPr lang="en-US" baseline="0" dirty="0"/>
              <a:t> you know and the audience know is the “thing”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My first scene ever, the word I had to make a scene about was actually racecar driver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All you and the team know is a pain point or opportunity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Boeing as a company could be said to be solving long range high speed travel as a problem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3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have to keep in mind that the</a:t>
            </a:r>
            <a:r>
              <a:rPr lang="en-US" baseline="0" dirty="0"/>
              <a:t> whole product team needs to be on the same page and the things you learn need to be shared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use confluence to share research and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interviewing, lead with openness you might learn something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Improv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</a:t>
            </a:r>
            <a:r>
              <a:rPr lang="en-US" baseline="0" dirty="0"/>
              <a:t> time I started a scene knowing I was going to be a bouncer outside a bar… I just forgot to let my partner know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You have to have empathy with your partner until you get footing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5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employee</a:t>
            </a:r>
            <a:r>
              <a:rPr lang="en-US" baseline="0" dirty="0"/>
              <a:t> community fund- didn’t interview users- stakeholders drug out the build and didn’t know what they wanted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6 pillars- interviewed all directors- learned where they go for info, </a:t>
            </a:r>
            <a:r>
              <a:rPr lang="en-US" baseline="0" dirty="0" err="1"/>
              <a:t>whats</a:t>
            </a:r>
            <a:r>
              <a:rPr lang="en-US" baseline="0" dirty="0"/>
              <a:t> important to them, their 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Problem reframing- what do you want, and if you had XX then what would it give?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Scene with Nathan in a prison cell. Started I thought I was in a kitchen- turned out I was in a prison cell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7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Scene</a:t>
            </a:r>
            <a:r>
              <a:rPr lang="en-US" baseline="0" dirty="0"/>
              <a:t> where I was interviewing guy for a job and he just answered with one word. Killed me and the scene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Opportunity solution tree with </a:t>
            </a:r>
            <a:r>
              <a:rPr lang="en-US" baseline="0" dirty="0" err="1"/>
              <a:t>caroll</a:t>
            </a:r>
            <a:r>
              <a:rPr lang="en-US" baseline="0" dirty="0"/>
              <a:t> and Ajmal for AMOS. We wanted to present them OPTIONS of things to 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working on a solution for keeping security compliance of computing</a:t>
            </a:r>
            <a:r>
              <a:rPr lang="en-US" baseline="0" dirty="0"/>
              <a:t> assets on the factory floor- Interview the engineers managing those devices. They have a say and only then will they use it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audience contributed</a:t>
            </a:r>
            <a:r>
              <a:rPr lang="en-US" baseline="0" dirty="0"/>
              <a:t> with a bunch of suggestions, they feel part of the show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Scene</a:t>
            </a:r>
            <a:r>
              <a:rPr lang="en-US" baseline="0" dirty="0"/>
              <a:t> when directing a movie vs. an action movie in the woods during an explosion scene and the fourth installment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want a way to select things vs. I want a way to compare two icons next to each other with various color choices so I can see which would be a better fit for my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0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</a:t>
            </a:r>
            <a:r>
              <a:rPr lang="en-US" baseline="0" dirty="0"/>
              <a:t> market 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Improv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Scene 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EVERYONE knows when you have it. </a:t>
            </a:r>
            <a:r>
              <a:rPr lang="en-US" baseline="0" dirty="0" err="1"/>
              <a:t>Theres</a:t>
            </a:r>
            <a:r>
              <a:rPr lang="en-US" baseline="0" dirty="0"/>
              <a:t> traction and its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1973C-A6B4-4AA2-9064-FA7F7DC15B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8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2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5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8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5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9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0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235D2-AB68-46F2-A365-99B031AD3E3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21A82-D334-4B86-87EF-B1E74A98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p10A73bWfU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IYH02swHc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724" y="2571888"/>
            <a:ext cx="8585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NeueLT Std" panose="020B0604020202020204" pitchFamily="34" charset="0"/>
              </a:rPr>
              <a:t>Product Development 			&amp; Improv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0980" y="5751437"/>
            <a:ext cx="1998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NeueLT Std" panose="020B0604020202020204" pitchFamily="34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HelveticaNeueLT Std" panose="020B0604020202020204" pitchFamily="34" charset="0"/>
              </a:rPr>
              <a:t>Zactice</a:t>
            </a:r>
            <a:r>
              <a:rPr lang="en-US" sz="1600" dirty="0">
                <a:solidFill>
                  <a:schemeClr val="bg1"/>
                </a:solidFill>
                <a:latin typeface="HelveticaNeueLT Std" panose="020B0604020202020204" pitchFamily="34" charset="0"/>
              </a:rPr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40990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YES…. AND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10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3136" y="2120096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599024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801170" y="3718760"/>
            <a:ext cx="125403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Yes and when building a scene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5009662" y="3802914"/>
            <a:ext cx="125403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Yes and when brainstorming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Not “no….but”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359043"/>
            <a:ext cx="432956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“Hey I think we should add golden toilets to our airplanes”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4" y="4389790"/>
            <a:ext cx="4329565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“Yes and it will add a lot of cost and weight to our airplanes which could have negative effects but it will be luxurious"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5654" y="4315191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737003"/>
            <a:ext cx="90374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Options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47" y="3042128"/>
            <a:ext cx="64008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58" y="304146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3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1054100 h 6858000"/>
              <a:gd name="connsiteX1" fmla="*/ 3615267 w 12192000"/>
              <a:gd name="connsiteY1" fmla="*/ 3429000 h 6858000"/>
              <a:gd name="connsiteX2" fmla="*/ 6096000 w 12192000"/>
              <a:gd name="connsiteY2" fmla="*/ 5803900 h 6858000"/>
              <a:gd name="connsiteX3" fmla="*/ 8576733 w 12192000"/>
              <a:gd name="connsiteY3" fmla="*/ 3429000 h 6858000"/>
              <a:gd name="connsiteX4" fmla="*/ 6096000 w 12192000"/>
              <a:gd name="connsiteY4" fmla="*/ 105410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1054100"/>
                </a:moveTo>
                <a:cubicBezTo>
                  <a:pt x="4725929" y="1054100"/>
                  <a:pt x="3615267" y="2117379"/>
                  <a:pt x="3615267" y="3429000"/>
                </a:cubicBezTo>
                <a:cubicBezTo>
                  <a:pt x="3615267" y="4740621"/>
                  <a:pt x="4725929" y="5803900"/>
                  <a:pt x="6096000" y="5803900"/>
                </a:cubicBezTo>
                <a:cubicBezTo>
                  <a:pt x="7466071" y="5803900"/>
                  <a:pt x="8576733" y="4740621"/>
                  <a:pt x="8576733" y="3429000"/>
                </a:cubicBezTo>
                <a:cubicBezTo>
                  <a:pt x="8576733" y="2117379"/>
                  <a:pt x="7466071" y="1054100"/>
                  <a:pt x="6096000" y="10541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8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CO-CREATION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12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3460" y="2127470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801170" y="3816057"/>
            <a:ext cx="125403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The Audience is your customer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5009986" y="3816057"/>
            <a:ext cx="125403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Your end user is your customer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221180"/>
            <a:ext cx="432956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They participate in form of giving suggestions for scenes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359043"/>
            <a:ext cx="432956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They participate in the form of focus groups and interviews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5" y="4600462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By participating, you care more about the outcome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6569" y="4310420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636655"/>
            <a:ext cx="90374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You build together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47" y="3098072"/>
            <a:ext cx="64008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63" y="3098072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376766 h 6858000"/>
              <a:gd name="connsiteX1" fmla="*/ 2675467 w 12192000"/>
              <a:gd name="connsiteY1" fmla="*/ 3429000 h 6858000"/>
              <a:gd name="connsiteX2" fmla="*/ 6096000 w 12192000"/>
              <a:gd name="connsiteY2" fmla="*/ 6481234 h 6858000"/>
              <a:gd name="connsiteX3" fmla="*/ 9516533 w 12192000"/>
              <a:gd name="connsiteY3" fmla="*/ 3429000 h 6858000"/>
              <a:gd name="connsiteX4" fmla="*/ 6096000 w 12192000"/>
              <a:gd name="connsiteY4" fmla="*/ 376766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376766"/>
                </a:moveTo>
                <a:cubicBezTo>
                  <a:pt x="4206892" y="376766"/>
                  <a:pt x="2675467" y="1743298"/>
                  <a:pt x="2675467" y="3429000"/>
                </a:cubicBezTo>
                <a:cubicBezTo>
                  <a:pt x="2675467" y="5114702"/>
                  <a:pt x="4206892" y="6481234"/>
                  <a:pt x="6096000" y="6481234"/>
                </a:cubicBezTo>
                <a:cubicBezTo>
                  <a:pt x="7985108" y="6481234"/>
                  <a:pt x="9516533" y="5114702"/>
                  <a:pt x="9516533" y="3429000"/>
                </a:cubicBezTo>
                <a:cubicBezTo>
                  <a:pt x="9516533" y="1743298"/>
                  <a:pt x="7985108" y="376766"/>
                  <a:pt x="6096000" y="3767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3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BE SPECIFIC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14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3460" y="2120096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680949" y="3690176"/>
            <a:ext cx="125403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Specificity is improv gasoline on a fire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4867121" y="3435735"/>
            <a:ext cx="125403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Keeping outcomes, features, and metrics specific leads to better products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“I'm having dinner at a restaurant”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267883"/>
            <a:ext cx="4329565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“We are sitting at Benihana and I'm scared I cant catch the shrimp in my mouth and there's a flaming volcano”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5" y="4605233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Clear user stories help convey clear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93284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5654" y="4315191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521559"/>
            <a:ext cx="903746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Vivid stories</a:t>
            </a:r>
          </a:p>
          <a:p>
            <a:pPr algn="ctr"/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26" y="2934406"/>
            <a:ext cx="640080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67" y="2833781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Freeform 7"/>
          <p:cNvSpPr/>
          <p:nvPr/>
        </p:nvSpPr>
        <p:spPr>
          <a:xfrm>
            <a:off x="0" y="-2"/>
            <a:ext cx="12192000" cy="6978318"/>
          </a:xfrm>
          <a:custGeom>
            <a:avLst/>
            <a:gdLst>
              <a:gd name="connsiteX0" fmla="*/ 5357586 w 12192000"/>
              <a:gd name="connsiteY0" fmla="*/ 6858000 h 6918159"/>
              <a:gd name="connsiteX1" fmla="*/ 6866501 w 12192000"/>
              <a:gd name="connsiteY1" fmla="*/ 6858000 h 6918159"/>
              <a:gd name="connsiteX2" fmla="*/ 6732579 w 12192000"/>
              <a:gd name="connsiteY2" fmla="*/ 6878303 h 6918159"/>
              <a:gd name="connsiteX3" fmla="*/ 6112043 w 12192000"/>
              <a:gd name="connsiteY3" fmla="*/ 6918159 h 6918159"/>
              <a:gd name="connsiteX4" fmla="*/ 5491507 w 12192000"/>
              <a:gd name="connsiteY4" fmla="*/ 6878303 h 6918159"/>
              <a:gd name="connsiteX5" fmla="*/ 0 w 12192000"/>
              <a:gd name="connsiteY5" fmla="*/ 0 h 6918159"/>
              <a:gd name="connsiteX6" fmla="*/ 12192000 w 12192000"/>
              <a:gd name="connsiteY6" fmla="*/ 0 h 6918159"/>
              <a:gd name="connsiteX7" fmla="*/ 12192000 w 12192000"/>
              <a:gd name="connsiteY7" fmla="*/ 6858000 h 6918159"/>
              <a:gd name="connsiteX8" fmla="*/ 6866501 w 12192000"/>
              <a:gd name="connsiteY8" fmla="*/ 6858000 h 6918159"/>
              <a:gd name="connsiteX9" fmla="*/ 6933236 w 12192000"/>
              <a:gd name="connsiteY9" fmla="*/ 6847883 h 6918159"/>
              <a:gd name="connsiteX10" fmla="*/ 10186738 w 12192000"/>
              <a:gd name="connsiteY10" fmla="*/ 3459080 h 6918159"/>
              <a:gd name="connsiteX11" fmla="*/ 6112043 w 12192000"/>
              <a:gd name="connsiteY11" fmla="*/ 1 h 6918159"/>
              <a:gd name="connsiteX12" fmla="*/ 2037348 w 12192000"/>
              <a:gd name="connsiteY12" fmla="*/ 3459080 h 6918159"/>
              <a:gd name="connsiteX13" fmla="*/ 5290850 w 12192000"/>
              <a:gd name="connsiteY13" fmla="*/ 6847883 h 6918159"/>
              <a:gd name="connsiteX14" fmla="*/ 5357586 w 12192000"/>
              <a:gd name="connsiteY14" fmla="*/ 6858000 h 6918159"/>
              <a:gd name="connsiteX15" fmla="*/ 0 w 12192000"/>
              <a:gd name="connsiteY15" fmla="*/ 6858000 h 69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918159">
                <a:moveTo>
                  <a:pt x="5357586" y="6858000"/>
                </a:moveTo>
                <a:lnTo>
                  <a:pt x="6866501" y="6858000"/>
                </a:lnTo>
                <a:lnTo>
                  <a:pt x="6732579" y="6878303"/>
                </a:lnTo>
                <a:cubicBezTo>
                  <a:pt x="6530247" y="6904548"/>
                  <a:pt x="6323017" y="6918159"/>
                  <a:pt x="6112043" y="6918159"/>
                </a:cubicBezTo>
                <a:cubicBezTo>
                  <a:pt x="5901069" y="6918159"/>
                  <a:pt x="5693840" y="6904548"/>
                  <a:pt x="5491507" y="68783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866501" y="6858000"/>
                </a:lnTo>
                <a:lnTo>
                  <a:pt x="6933236" y="6847883"/>
                </a:lnTo>
                <a:cubicBezTo>
                  <a:pt x="8790006" y="6525337"/>
                  <a:pt x="10186738" y="5130678"/>
                  <a:pt x="10186738" y="3459080"/>
                </a:cubicBezTo>
                <a:cubicBezTo>
                  <a:pt x="10186738" y="1548683"/>
                  <a:pt x="8362435" y="1"/>
                  <a:pt x="6112043" y="1"/>
                </a:cubicBezTo>
                <a:cubicBezTo>
                  <a:pt x="3861651" y="1"/>
                  <a:pt x="2037348" y="1548683"/>
                  <a:pt x="2037348" y="3459080"/>
                </a:cubicBezTo>
                <a:cubicBezTo>
                  <a:pt x="2037348" y="5130678"/>
                  <a:pt x="3434080" y="6525337"/>
                  <a:pt x="5290850" y="6847883"/>
                </a:cubicBezTo>
                <a:lnTo>
                  <a:pt x="535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FLOW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16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3460" y="2120096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680949" y="3466764"/>
            <a:ext cx="12540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You know who you are, where you are, and what you are doing!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5130207" y="3496762"/>
            <a:ext cx="12540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You know the market you are serving, their pain relievers and gain creators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Rhythm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466764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Fit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4" y="4600462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Trust is at an all time high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6569" y="4310420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531832"/>
            <a:ext cx="903746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Build </a:t>
            </a:r>
            <a:r>
              <a:rPr lang="en-US" sz="1400" dirty="0" err="1">
                <a:latin typeface="HelveticaNeueLT Std" panose="020B0604020202020204" pitchFamily="34" charset="0"/>
              </a:rPr>
              <a:t>build</a:t>
            </a:r>
            <a:r>
              <a:rPr lang="en-US" sz="1400" dirty="0">
                <a:latin typeface="HelveticaNeueLT Std" panose="020B0604020202020204" pitchFamily="34" charset="0"/>
              </a:rPr>
              <a:t> </a:t>
            </a:r>
            <a:r>
              <a:rPr lang="en-US" sz="1400" dirty="0" err="1">
                <a:latin typeface="HelveticaNeueLT Std" panose="020B0604020202020204" pitchFamily="34" charset="0"/>
              </a:rPr>
              <a:t>build</a:t>
            </a:r>
            <a:r>
              <a:rPr lang="en-US" sz="1400" dirty="0">
                <a:latin typeface="HelveticaNeueLT Std" panose="020B0604020202020204" pitchFamily="34" charset="0"/>
              </a:rPr>
              <a:t>!</a:t>
            </a:r>
          </a:p>
          <a:p>
            <a:pPr algn="ctr"/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53" y="2856682"/>
            <a:ext cx="64008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8" y="2856682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Freeform 7"/>
          <p:cNvSpPr/>
          <p:nvPr/>
        </p:nvSpPr>
        <p:spPr>
          <a:xfrm>
            <a:off x="-1058779" y="-850233"/>
            <a:ext cx="14309558" cy="8309811"/>
          </a:xfrm>
          <a:custGeom>
            <a:avLst/>
            <a:gdLst>
              <a:gd name="connsiteX0" fmla="*/ 5357586 w 12192000"/>
              <a:gd name="connsiteY0" fmla="*/ 6858000 h 6918159"/>
              <a:gd name="connsiteX1" fmla="*/ 6866501 w 12192000"/>
              <a:gd name="connsiteY1" fmla="*/ 6858000 h 6918159"/>
              <a:gd name="connsiteX2" fmla="*/ 6732579 w 12192000"/>
              <a:gd name="connsiteY2" fmla="*/ 6878303 h 6918159"/>
              <a:gd name="connsiteX3" fmla="*/ 6112043 w 12192000"/>
              <a:gd name="connsiteY3" fmla="*/ 6918159 h 6918159"/>
              <a:gd name="connsiteX4" fmla="*/ 5491507 w 12192000"/>
              <a:gd name="connsiteY4" fmla="*/ 6878303 h 6918159"/>
              <a:gd name="connsiteX5" fmla="*/ 0 w 12192000"/>
              <a:gd name="connsiteY5" fmla="*/ 0 h 6918159"/>
              <a:gd name="connsiteX6" fmla="*/ 12192000 w 12192000"/>
              <a:gd name="connsiteY6" fmla="*/ 0 h 6918159"/>
              <a:gd name="connsiteX7" fmla="*/ 12192000 w 12192000"/>
              <a:gd name="connsiteY7" fmla="*/ 6858000 h 6918159"/>
              <a:gd name="connsiteX8" fmla="*/ 6866501 w 12192000"/>
              <a:gd name="connsiteY8" fmla="*/ 6858000 h 6918159"/>
              <a:gd name="connsiteX9" fmla="*/ 6933236 w 12192000"/>
              <a:gd name="connsiteY9" fmla="*/ 6847883 h 6918159"/>
              <a:gd name="connsiteX10" fmla="*/ 10186738 w 12192000"/>
              <a:gd name="connsiteY10" fmla="*/ 3459080 h 6918159"/>
              <a:gd name="connsiteX11" fmla="*/ 6112043 w 12192000"/>
              <a:gd name="connsiteY11" fmla="*/ 1 h 6918159"/>
              <a:gd name="connsiteX12" fmla="*/ 2037348 w 12192000"/>
              <a:gd name="connsiteY12" fmla="*/ 3459080 h 6918159"/>
              <a:gd name="connsiteX13" fmla="*/ 5290850 w 12192000"/>
              <a:gd name="connsiteY13" fmla="*/ 6847883 h 6918159"/>
              <a:gd name="connsiteX14" fmla="*/ 5357586 w 12192000"/>
              <a:gd name="connsiteY14" fmla="*/ 6858000 h 6918159"/>
              <a:gd name="connsiteX15" fmla="*/ 0 w 12192000"/>
              <a:gd name="connsiteY15" fmla="*/ 6858000 h 69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918159">
                <a:moveTo>
                  <a:pt x="5357586" y="6858000"/>
                </a:moveTo>
                <a:lnTo>
                  <a:pt x="6866501" y="6858000"/>
                </a:lnTo>
                <a:lnTo>
                  <a:pt x="6732579" y="6878303"/>
                </a:lnTo>
                <a:cubicBezTo>
                  <a:pt x="6530247" y="6904548"/>
                  <a:pt x="6323017" y="6918159"/>
                  <a:pt x="6112043" y="6918159"/>
                </a:cubicBezTo>
                <a:cubicBezTo>
                  <a:pt x="5901069" y="6918159"/>
                  <a:pt x="5693840" y="6904548"/>
                  <a:pt x="5491507" y="68783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866501" y="6858000"/>
                </a:lnTo>
                <a:lnTo>
                  <a:pt x="6933236" y="6847883"/>
                </a:lnTo>
                <a:cubicBezTo>
                  <a:pt x="8790006" y="6525337"/>
                  <a:pt x="10186738" y="5130678"/>
                  <a:pt x="10186738" y="3459080"/>
                </a:cubicBezTo>
                <a:cubicBezTo>
                  <a:pt x="10186738" y="1548683"/>
                  <a:pt x="8362435" y="1"/>
                  <a:pt x="6112043" y="1"/>
                </a:cubicBezTo>
                <a:cubicBezTo>
                  <a:pt x="3861651" y="1"/>
                  <a:pt x="2037348" y="1548683"/>
                  <a:pt x="2037348" y="3459080"/>
                </a:cubicBezTo>
                <a:cubicBezTo>
                  <a:pt x="2037348" y="5130678"/>
                  <a:pt x="3434080" y="6525337"/>
                  <a:pt x="5290850" y="6847883"/>
                </a:cubicBezTo>
                <a:lnTo>
                  <a:pt x="535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6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FEEDBACK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18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3460" y="2120096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680949" y="3720474"/>
            <a:ext cx="125403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The audience has a say whether you ask or not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5130207" y="3720474"/>
            <a:ext cx="125403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Customers vote with their fingers and wallets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They give you feedback in laughter… or silence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466764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They give you feedback in suggestions or reviews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5" y="4497512"/>
            <a:ext cx="432956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If you aren’t getting downloads, customers, or dollars you should probably re-evaluate your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6569" y="4315191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413838"/>
            <a:ext cx="903746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You learn from your market</a:t>
            </a:r>
          </a:p>
          <a:p>
            <a:pPr algn="ctr"/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184" y="3042128"/>
            <a:ext cx="64008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26" y="3042128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8" name="Freeform 7"/>
          <p:cNvSpPr/>
          <p:nvPr/>
        </p:nvSpPr>
        <p:spPr>
          <a:xfrm>
            <a:off x="-2069432" y="-1379622"/>
            <a:ext cx="16395032" cy="9673389"/>
          </a:xfrm>
          <a:custGeom>
            <a:avLst/>
            <a:gdLst>
              <a:gd name="connsiteX0" fmla="*/ 5357586 w 12192000"/>
              <a:gd name="connsiteY0" fmla="*/ 6858000 h 6918159"/>
              <a:gd name="connsiteX1" fmla="*/ 6866501 w 12192000"/>
              <a:gd name="connsiteY1" fmla="*/ 6858000 h 6918159"/>
              <a:gd name="connsiteX2" fmla="*/ 6732579 w 12192000"/>
              <a:gd name="connsiteY2" fmla="*/ 6878303 h 6918159"/>
              <a:gd name="connsiteX3" fmla="*/ 6112043 w 12192000"/>
              <a:gd name="connsiteY3" fmla="*/ 6918159 h 6918159"/>
              <a:gd name="connsiteX4" fmla="*/ 5491507 w 12192000"/>
              <a:gd name="connsiteY4" fmla="*/ 6878303 h 6918159"/>
              <a:gd name="connsiteX5" fmla="*/ 0 w 12192000"/>
              <a:gd name="connsiteY5" fmla="*/ 0 h 6918159"/>
              <a:gd name="connsiteX6" fmla="*/ 12192000 w 12192000"/>
              <a:gd name="connsiteY6" fmla="*/ 0 h 6918159"/>
              <a:gd name="connsiteX7" fmla="*/ 12192000 w 12192000"/>
              <a:gd name="connsiteY7" fmla="*/ 6858000 h 6918159"/>
              <a:gd name="connsiteX8" fmla="*/ 6866501 w 12192000"/>
              <a:gd name="connsiteY8" fmla="*/ 6858000 h 6918159"/>
              <a:gd name="connsiteX9" fmla="*/ 6933236 w 12192000"/>
              <a:gd name="connsiteY9" fmla="*/ 6847883 h 6918159"/>
              <a:gd name="connsiteX10" fmla="*/ 10186738 w 12192000"/>
              <a:gd name="connsiteY10" fmla="*/ 3459080 h 6918159"/>
              <a:gd name="connsiteX11" fmla="*/ 6112043 w 12192000"/>
              <a:gd name="connsiteY11" fmla="*/ 1 h 6918159"/>
              <a:gd name="connsiteX12" fmla="*/ 2037348 w 12192000"/>
              <a:gd name="connsiteY12" fmla="*/ 3459080 h 6918159"/>
              <a:gd name="connsiteX13" fmla="*/ 5290850 w 12192000"/>
              <a:gd name="connsiteY13" fmla="*/ 6847883 h 6918159"/>
              <a:gd name="connsiteX14" fmla="*/ 5357586 w 12192000"/>
              <a:gd name="connsiteY14" fmla="*/ 6858000 h 6918159"/>
              <a:gd name="connsiteX15" fmla="*/ 0 w 12192000"/>
              <a:gd name="connsiteY15" fmla="*/ 6858000 h 69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918159">
                <a:moveTo>
                  <a:pt x="5357586" y="6858000"/>
                </a:moveTo>
                <a:lnTo>
                  <a:pt x="6866501" y="6858000"/>
                </a:lnTo>
                <a:lnTo>
                  <a:pt x="6732579" y="6878303"/>
                </a:lnTo>
                <a:cubicBezTo>
                  <a:pt x="6530247" y="6904548"/>
                  <a:pt x="6323017" y="6918159"/>
                  <a:pt x="6112043" y="6918159"/>
                </a:cubicBezTo>
                <a:cubicBezTo>
                  <a:pt x="5901069" y="6918159"/>
                  <a:pt x="5693840" y="6904548"/>
                  <a:pt x="5491507" y="68783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866501" y="6858000"/>
                </a:lnTo>
                <a:lnTo>
                  <a:pt x="6933236" y="6847883"/>
                </a:lnTo>
                <a:cubicBezTo>
                  <a:pt x="8790006" y="6525337"/>
                  <a:pt x="10186738" y="5130678"/>
                  <a:pt x="10186738" y="3459080"/>
                </a:cubicBezTo>
                <a:cubicBezTo>
                  <a:pt x="10186738" y="1548683"/>
                  <a:pt x="8362435" y="1"/>
                  <a:pt x="6112043" y="1"/>
                </a:cubicBezTo>
                <a:cubicBezTo>
                  <a:pt x="3861651" y="1"/>
                  <a:pt x="2037348" y="1548683"/>
                  <a:pt x="2037348" y="3459080"/>
                </a:cubicBezTo>
                <a:cubicBezTo>
                  <a:pt x="2037348" y="5130678"/>
                  <a:pt x="3434080" y="6525337"/>
                  <a:pt x="5290850" y="6847883"/>
                </a:cubicBezTo>
                <a:lnTo>
                  <a:pt x="535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15845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WHAT TO LEAVE WITH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2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898046" y="2397896"/>
            <a:ext cx="5169754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Discover something new- make a connection you have never made before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3898046" y="3542769"/>
            <a:ext cx="5368537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The motivation to individually or as a team experiment with improv classes as a means to work better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3898046" y="4889468"/>
            <a:ext cx="432956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Be entertained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3451592" y="2246959"/>
            <a:ext cx="83337" cy="794316"/>
          </a:xfrm>
          <a:prstGeom prst="rect">
            <a:avLst/>
          </a:prstGeom>
          <a:solidFill>
            <a:srgbClr val="F0D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3451592" y="3391226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3451592" y="4614814"/>
            <a:ext cx="82296" cy="795528"/>
          </a:xfrm>
          <a:prstGeom prst="rect">
            <a:avLst/>
          </a:prstGeom>
          <a:solidFill>
            <a:srgbClr val="7D8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7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PRIORITIZE THE WHOLE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20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86086" y="2127470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786183" y="3428999"/>
            <a:ext cx="125403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Scene success first over individual glory at the expense of your partner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5017599" y="3552337"/>
            <a:ext cx="1254034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Product team success first over individual success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4538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When your customer wins you win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466764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I've got your back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4" y="4600462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Time for the next adventure!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5654" y="4310420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521559"/>
            <a:ext cx="903746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Team first always</a:t>
            </a:r>
          </a:p>
          <a:p>
            <a:pPr algn="ctr"/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60" y="2692152"/>
            <a:ext cx="64008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76" y="2759052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15845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SUMMARY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22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1701081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The Beginning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2717946" y="1701079"/>
            <a:ext cx="78417" cy="1280160"/>
          </a:xfrm>
          <a:prstGeom prst="rect">
            <a:avLst/>
          </a:prstGeom>
          <a:solidFill>
            <a:srgbClr val="F0D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2717946" y="3304682"/>
            <a:ext cx="82296" cy="1280160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2719129" y="4902275"/>
            <a:ext cx="82296" cy="1280160"/>
          </a:xfrm>
          <a:prstGeom prst="rect">
            <a:avLst/>
          </a:prstGeom>
          <a:solidFill>
            <a:srgbClr val="7D8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2767971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Discovery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2231260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Empathy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5988235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Prioritize the Whole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5451526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Feedback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3304682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Yes…And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3841393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Co-Creation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4378104"/>
            <a:ext cx="25266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Be Specific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4914815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Flow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35874" y="1824191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12894" y="2231260"/>
            <a:ext cx="339382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Remain Open and Empathetic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05790" y="5988235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Team First Always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12894" y="2770122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Learn as you Go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05790" y="4918779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Build Build Build!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05790" y="3305889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Options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12894" y="4378104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Vivid Stories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12894" y="5448805"/>
            <a:ext cx="286219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You Learn From Your Market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12894" y="3846774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You Build Together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05790" y="1701081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Organized Chaos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635874" y="2366422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35874" y="2908653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35874" y="3450884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35874" y="3993115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635874" y="4535346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635874" y="5077577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14700" y="5619808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593080" y="6162038"/>
            <a:ext cx="1005840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05790" y="1183743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latin typeface="HelveticaNeueLT Std" panose="020B0604020202020204" pitchFamily="34" charset="0"/>
              </a:rPr>
              <a:t>INTERSECTIONS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263900" y="1183743"/>
            <a:ext cx="252402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latin typeface="HelveticaNeueLT Std" panose="020B0604020202020204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37382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15845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TAKEAWAYS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23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3898046" y="2442898"/>
            <a:ext cx="516975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Building products is really just an improv exercise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3898046" y="3665880"/>
            <a:ext cx="53685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The second its not about you, the better things go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3898046" y="4889468"/>
            <a:ext cx="432956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I no longer have a design handicap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3451592" y="2168850"/>
            <a:ext cx="83337" cy="794316"/>
          </a:xfrm>
          <a:prstGeom prst="rect">
            <a:avLst/>
          </a:prstGeom>
          <a:solidFill>
            <a:srgbClr val="F0D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3451592" y="3391226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3451592" y="4614814"/>
            <a:ext cx="82296" cy="795528"/>
          </a:xfrm>
          <a:prstGeom prst="rect">
            <a:avLst/>
          </a:prstGeom>
          <a:solidFill>
            <a:srgbClr val="7D8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591769" y="4762896"/>
            <a:ext cx="3011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Drawing by Caroline Cash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Icons by </a:t>
            </a:r>
            <a:r>
              <a:rPr lang="en-US" dirty="0" err="1">
                <a:latin typeface="HelveticaNeueLT Std" panose="020B0604020202020204" pitchFamily="34" charset="0"/>
              </a:rPr>
              <a:t>Freepik</a:t>
            </a:r>
            <a:endParaRPr lang="en-US" dirty="0">
              <a:latin typeface="HelveticaNeueLT Std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7964" y="4710661"/>
            <a:ext cx="3155410" cy="750800"/>
          </a:xfrm>
          <a:prstGeom prst="rect">
            <a:avLst/>
          </a:prstGeom>
          <a:noFill/>
          <a:ln>
            <a:solidFill>
              <a:srgbClr val="776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15845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A GIFT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24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4206390" y="1192347"/>
            <a:ext cx="516975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5 Improv games you can do with your team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2680881" y="1803535"/>
            <a:ext cx="53685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HelveticaNeueLT Std" panose="020B0604020202020204" pitchFamily="34" charset="0"/>
              </a:rPr>
              <a:t>The second its not about you, the better things 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72187" y="2045740"/>
            <a:ext cx="83337" cy="794316"/>
          </a:xfrm>
          <a:prstGeom prst="rect">
            <a:avLst/>
          </a:prstGeom>
          <a:solidFill>
            <a:srgbClr val="F0D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72187" y="3268116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72187" y="4491704"/>
            <a:ext cx="82296" cy="795528"/>
          </a:xfrm>
          <a:prstGeom prst="rect">
            <a:avLst/>
          </a:prstGeom>
          <a:solidFill>
            <a:srgbClr val="7D8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2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98" y="0"/>
            <a:ext cx="12344652" cy="6858000"/>
          </a:xfrm>
          <a:prstGeom prst="rect">
            <a:avLst/>
          </a:prstGeom>
        </p:spPr>
      </p:pic>
      <p:sp>
        <p:nvSpPr>
          <p:cNvPr id="3" name="Isosceles Triangle 2">
            <a:hlinkClick r:id="rId3"/>
          </p:cNvPr>
          <p:cNvSpPr/>
          <p:nvPr/>
        </p:nvSpPr>
        <p:spPr>
          <a:xfrm rot="5400000">
            <a:off x="5419128" y="3111500"/>
            <a:ext cx="1320800" cy="1117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10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sosceles Triangle 2">
            <a:hlinkClick r:id="rId3"/>
          </p:cNvPr>
          <p:cNvSpPr/>
          <p:nvPr/>
        </p:nvSpPr>
        <p:spPr>
          <a:xfrm rot="5400000">
            <a:off x="5435600" y="2870200"/>
            <a:ext cx="1320800" cy="1117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036733" y="3365500"/>
            <a:ext cx="118533" cy="127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THE BEGINNING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4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81616" y="2116537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09163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596674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688106" y="3558663"/>
            <a:ext cx="1254034" cy="13234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latin typeface="HelveticaNeueLT Std" panose="020B0604020202020204" pitchFamily="34" charset="0"/>
              </a:rPr>
              <a:t>Start with a </a:t>
            </a:r>
            <a:r>
              <a:rPr lang="en-US" u="sng" dirty="0">
                <a:latin typeface="HelveticaNeueLT Std" panose="020B0604020202020204" pitchFamily="34" charset="0"/>
              </a:rPr>
              <a:t>word</a:t>
            </a:r>
          </a:p>
          <a:p>
            <a:pPr algn="ctr"/>
            <a:endParaRPr lang="en-US" u="sng" dirty="0">
              <a:latin typeface="HelveticaNeueLT Std" panose="020B0604020202020204" pitchFamily="34" charset="0"/>
            </a:endParaRPr>
          </a:p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“Racecar Driver”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4953969" y="3574486"/>
            <a:ext cx="1254034" cy="15696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latin typeface="HelveticaNeueLT Std" panose="020B0604020202020204" pitchFamily="34" charset="0"/>
              </a:rPr>
              <a:t>Start with a </a:t>
            </a:r>
            <a:r>
              <a:rPr lang="en-US" u="sng" dirty="0">
                <a:latin typeface="HelveticaNeueLT Std" panose="020B0604020202020204" pitchFamily="34" charset="0"/>
              </a:rPr>
              <a:t>problem</a:t>
            </a:r>
          </a:p>
          <a:p>
            <a:pPr algn="ctr"/>
            <a:endParaRPr lang="en-US" u="sng" dirty="0">
              <a:latin typeface="HelveticaNeueLT Std" panose="020B0604020202020204" pitchFamily="34" charset="0"/>
            </a:endParaRPr>
          </a:p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“I need to travel long distances”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An empty canvas…. And there is no script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466764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Methodology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5" y="4605233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Things start to reveal themselves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4617" y="4315191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677654"/>
            <a:ext cx="90374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Organized chaos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78" y="2833781"/>
            <a:ext cx="640080" cy="6400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46" y="2886284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1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3035300 h 6858000"/>
              <a:gd name="connsiteX1" fmla="*/ 5685367 w 12192000"/>
              <a:gd name="connsiteY1" fmla="*/ 3429000 h 6858000"/>
              <a:gd name="connsiteX2" fmla="*/ 6096000 w 12192000"/>
              <a:gd name="connsiteY2" fmla="*/ 3822700 h 6858000"/>
              <a:gd name="connsiteX3" fmla="*/ 6506634 w 12192000"/>
              <a:gd name="connsiteY3" fmla="*/ 3429000 h 6858000"/>
              <a:gd name="connsiteX4" fmla="*/ 6096000 w 12192000"/>
              <a:gd name="connsiteY4" fmla="*/ 303530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3035300"/>
                </a:moveTo>
                <a:cubicBezTo>
                  <a:pt x="5869213" y="3035300"/>
                  <a:pt x="5685367" y="3211565"/>
                  <a:pt x="5685367" y="3429000"/>
                </a:cubicBezTo>
                <a:cubicBezTo>
                  <a:pt x="5685367" y="3646435"/>
                  <a:pt x="5869213" y="3822700"/>
                  <a:pt x="6096000" y="3822700"/>
                </a:cubicBezTo>
                <a:cubicBezTo>
                  <a:pt x="6322787" y="3822700"/>
                  <a:pt x="6506634" y="3646435"/>
                  <a:pt x="6506634" y="3429000"/>
                </a:cubicBezTo>
                <a:cubicBezTo>
                  <a:pt x="6506634" y="3211565"/>
                  <a:pt x="6322787" y="3035300"/>
                  <a:pt x="6096000" y="30353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EMPATHY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6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0872" y="2122363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688872" y="3642928"/>
            <a:ext cx="1254034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Your partner has no idea what you want to create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4953856" y="3559911"/>
            <a:ext cx="1254034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Your team has no idea what you guys should build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Who are you to me?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466764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What do these people </a:t>
            </a:r>
            <a:r>
              <a:rPr lang="en-US" sz="1400" i="1" dirty="0">
                <a:latin typeface="HelveticaNeueLT Std" panose="020B0604020202020204" pitchFamily="34" charset="0"/>
              </a:rPr>
              <a:t>think </a:t>
            </a:r>
            <a:r>
              <a:rPr lang="en-US" sz="1400" dirty="0">
                <a:latin typeface="HelveticaNeueLT Std" panose="020B0604020202020204" pitchFamily="34" charset="0"/>
              </a:rPr>
              <a:t>they want?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5" y="4600462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How can I find the implied meaning?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6569" y="4310420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429000"/>
            <a:ext cx="903746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Remain open and empathetic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00" y="2882062"/>
            <a:ext cx="64008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33" y="2895126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2518833 h 6858000"/>
              <a:gd name="connsiteX1" fmla="*/ 5190066 w 12192000"/>
              <a:gd name="connsiteY1" fmla="*/ 3429000 h 6858000"/>
              <a:gd name="connsiteX2" fmla="*/ 6096000 w 12192000"/>
              <a:gd name="connsiteY2" fmla="*/ 4339167 h 6858000"/>
              <a:gd name="connsiteX3" fmla="*/ 7001934 w 12192000"/>
              <a:gd name="connsiteY3" fmla="*/ 3429000 h 6858000"/>
              <a:gd name="connsiteX4" fmla="*/ 6096000 w 12192000"/>
              <a:gd name="connsiteY4" fmla="*/ 251883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2518833"/>
                </a:moveTo>
                <a:cubicBezTo>
                  <a:pt x="5595667" y="2518833"/>
                  <a:pt x="5190066" y="2926329"/>
                  <a:pt x="5190066" y="3429000"/>
                </a:cubicBezTo>
                <a:cubicBezTo>
                  <a:pt x="5190066" y="3931671"/>
                  <a:pt x="5595667" y="4339167"/>
                  <a:pt x="6096000" y="4339167"/>
                </a:cubicBezTo>
                <a:cubicBezTo>
                  <a:pt x="6596334" y="4339167"/>
                  <a:pt x="7001934" y="3931671"/>
                  <a:pt x="7001934" y="3429000"/>
                </a:cubicBezTo>
                <a:cubicBezTo>
                  <a:pt x="7001934" y="2926329"/>
                  <a:pt x="6596334" y="2518833"/>
                  <a:pt x="6096000" y="251883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5B092B6-5C8C-47E5-BA02-0EAB040D5668}"/>
              </a:ext>
            </a:extLst>
          </p:cNvPr>
          <p:cNvSpPr txBox="1"/>
          <p:nvPr/>
        </p:nvSpPr>
        <p:spPr>
          <a:xfrm>
            <a:off x="342900" y="243140"/>
            <a:ext cx="115062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latin typeface="HelveticaNeueLT Std" panose="020B0604020202020204" pitchFamily="34" charset="0"/>
              </a:rPr>
              <a:t>DISCOVERY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8C6365F-3EDF-4164-9D1D-DCDD3AC21C10}"/>
              </a:ext>
            </a:extLst>
          </p:cNvPr>
          <p:cNvSpPr/>
          <p:nvPr/>
        </p:nvSpPr>
        <p:spPr>
          <a:xfrm>
            <a:off x="139700" y="0"/>
            <a:ext cx="6248400" cy="136525"/>
          </a:xfrm>
          <a:prstGeom prst="parallelogram">
            <a:avLst>
              <a:gd name="adj" fmla="val 102778"/>
            </a:avLst>
          </a:prstGeom>
          <a:solidFill>
            <a:srgbClr val="91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0A4F49A-3769-47AB-9C27-A83137D38E4F}"/>
              </a:ext>
            </a:extLst>
          </p:cNvPr>
          <p:cNvSpPr/>
          <p:nvPr/>
        </p:nvSpPr>
        <p:spPr>
          <a:xfrm>
            <a:off x="6388100" y="0"/>
            <a:ext cx="2679700" cy="136525"/>
          </a:xfrm>
          <a:prstGeom prst="parallelogram">
            <a:avLst>
              <a:gd name="adj" fmla="val 102778"/>
            </a:avLst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05C8-3EC3-4538-94E0-63D4CB3A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F894-AB1B-4C9A-AAC4-C9775D99A70F}" type="slidenum">
              <a:rPr lang="en-US" smtClean="0"/>
              <a:t>8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D370D4-18AB-401A-AD38-B55EB73EF058}"/>
              </a:ext>
            </a:extLst>
          </p:cNvPr>
          <p:cNvSpPr/>
          <p:nvPr/>
        </p:nvSpPr>
        <p:spPr>
          <a:xfrm>
            <a:off x="3495206" y="2124430"/>
            <a:ext cx="3449258" cy="3449258"/>
          </a:xfrm>
          <a:prstGeom prst="ellipse">
            <a:avLst/>
          </a:prstGeom>
          <a:solidFill>
            <a:srgbClr val="AFDE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B8905-6321-492F-91D1-4CED3856A2D3}"/>
              </a:ext>
            </a:extLst>
          </p:cNvPr>
          <p:cNvSpPr/>
          <p:nvPr/>
        </p:nvSpPr>
        <p:spPr>
          <a:xfrm>
            <a:off x="1122472" y="2120097"/>
            <a:ext cx="3449258" cy="3449258"/>
          </a:xfrm>
          <a:prstGeom prst="ellipse">
            <a:avLst/>
          </a:prstGeom>
          <a:solidFill>
            <a:srgbClr val="DBE1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>
            <a:extLst>
              <a:ext uri="{FF2B5EF4-FFF2-40B4-BE49-F238E27FC236}">
                <a16:creationId xmlns:a16="http://schemas.microsoft.com/office/drawing/2014/main" id="{2F447FC2-9C52-42C8-98E2-09D0A671F955}"/>
              </a:ext>
            </a:extLst>
          </p:cNvPr>
          <p:cNvSpPr/>
          <p:nvPr/>
        </p:nvSpPr>
        <p:spPr bwMode="auto">
          <a:xfrm>
            <a:off x="3508208" y="2604048"/>
            <a:ext cx="1063522" cy="2501900"/>
          </a:xfrm>
          <a:custGeom>
            <a:avLst/>
            <a:gdLst>
              <a:gd name="connsiteX0" fmla="*/ 445223 w 889230"/>
              <a:gd name="connsiteY0" fmla="*/ 0 h 1938289"/>
              <a:gd name="connsiteX1" fmla="*/ 513502 w 889230"/>
              <a:gd name="connsiteY1" fmla="*/ 62057 h 1938289"/>
              <a:gd name="connsiteX2" fmla="*/ 889230 w 889230"/>
              <a:gd name="connsiteY2" fmla="*/ 969144 h 1938289"/>
              <a:gd name="connsiteX3" fmla="*/ 513502 w 889230"/>
              <a:gd name="connsiteY3" fmla="*/ 1876231 h 1938289"/>
              <a:gd name="connsiteX4" fmla="*/ 445222 w 889230"/>
              <a:gd name="connsiteY4" fmla="*/ 1938289 h 1938289"/>
              <a:gd name="connsiteX5" fmla="*/ 375728 w 889230"/>
              <a:gd name="connsiteY5" fmla="*/ 1875200 h 1938289"/>
              <a:gd name="connsiteX6" fmla="*/ 0 w 889230"/>
              <a:gd name="connsiteY6" fmla="*/ 969145 h 1938289"/>
              <a:gd name="connsiteX7" fmla="*/ 375728 w 889230"/>
              <a:gd name="connsiteY7" fmla="*/ 63090 h 193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230" h="1938289">
                <a:moveTo>
                  <a:pt x="445223" y="0"/>
                </a:moveTo>
                <a:lnTo>
                  <a:pt x="513502" y="62057"/>
                </a:lnTo>
                <a:cubicBezTo>
                  <a:pt x="745646" y="294201"/>
                  <a:pt x="889230" y="614905"/>
                  <a:pt x="889230" y="969144"/>
                </a:cubicBezTo>
                <a:cubicBezTo>
                  <a:pt x="889230" y="1323384"/>
                  <a:pt x="745646" y="1644087"/>
                  <a:pt x="513502" y="1876231"/>
                </a:cubicBezTo>
                <a:lnTo>
                  <a:pt x="445222" y="1938289"/>
                </a:lnTo>
                <a:lnTo>
                  <a:pt x="375728" y="1875200"/>
                </a:lnTo>
                <a:cubicBezTo>
                  <a:pt x="143584" y="1643321"/>
                  <a:pt x="0" y="1322982"/>
                  <a:pt x="0" y="969145"/>
                </a:cubicBezTo>
                <a:cubicBezTo>
                  <a:pt x="0" y="615309"/>
                  <a:pt x="143584" y="294970"/>
                  <a:pt x="375728" y="63090"/>
                </a:cubicBezTo>
                <a:close/>
              </a:path>
            </a:pathLst>
          </a:custGeom>
          <a:solidFill>
            <a:srgbClr val="7D8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1681822" y="3686310"/>
            <a:ext cx="125403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Line by line you build a scene with your partner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655237-92F7-446B-B58B-98B30261C8BB}"/>
              </a:ext>
            </a:extLst>
          </p:cNvPr>
          <p:cNvSpPr txBox="1"/>
          <p:nvPr/>
        </p:nvSpPr>
        <p:spPr>
          <a:xfrm>
            <a:off x="5051192" y="3545935"/>
            <a:ext cx="12540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-US" sz="1600" dirty="0">
                <a:latin typeface="HelveticaNeueLT Std" panose="020B0604020202020204" pitchFamily="34" charset="0"/>
              </a:rPr>
              <a:t>Person by Person you interview your users to understand the market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D08EF-3872-4FB4-A705-DD3CD3133653}"/>
              </a:ext>
            </a:extLst>
          </p:cNvPr>
          <p:cNvSpPr txBox="1"/>
          <p:nvPr/>
        </p:nvSpPr>
        <p:spPr>
          <a:xfrm>
            <a:off x="7862435" y="2328901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Time here pays dividends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55D20-8533-431D-9075-3F5D2AA83388}"/>
              </a:ext>
            </a:extLst>
          </p:cNvPr>
          <p:cNvSpPr txBox="1"/>
          <p:nvPr/>
        </p:nvSpPr>
        <p:spPr>
          <a:xfrm>
            <a:off x="7862435" y="3466764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Focus on what you are trying to accomplish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366647-E895-4FD9-997C-77C726650073}"/>
              </a:ext>
            </a:extLst>
          </p:cNvPr>
          <p:cNvSpPr txBox="1"/>
          <p:nvPr/>
        </p:nvSpPr>
        <p:spPr>
          <a:xfrm>
            <a:off x="7862434" y="4605233"/>
            <a:ext cx="432956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latin typeface="HelveticaNeueLT Std" panose="020B0604020202020204" pitchFamily="34" charset="0"/>
              </a:rPr>
              <a:t>Don’t be scared of something you don't expect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2B029-1E61-42D9-8009-70200C950BCF}"/>
              </a:ext>
            </a:extLst>
          </p:cNvPr>
          <p:cNvSpPr/>
          <p:nvPr/>
        </p:nvSpPr>
        <p:spPr>
          <a:xfrm>
            <a:off x="7646569" y="2039465"/>
            <a:ext cx="83337" cy="794316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EA8D-FC92-403A-8A3A-4F60BB5DAFF4}"/>
              </a:ext>
            </a:extLst>
          </p:cNvPr>
          <p:cNvSpPr/>
          <p:nvPr/>
        </p:nvSpPr>
        <p:spPr>
          <a:xfrm>
            <a:off x="7646569" y="3176722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0B0645-4C4D-4530-B92B-4037DAED3E73}"/>
              </a:ext>
            </a:extLst>
          </p:cNvPr>
          <p:cNvSpPr/>
          <p:nvPr/>
        </p:nvSpPr>
        <p:spPr>
          <a:xfrm>
            <a:off x="7645654" y="4310420"/>
            <a:ext cx="82296" cy="795528"/>
          </a:xfrm>
          <a:prstGeom prst="rect">
            <a:avLst/>
          </a:prstGeom>
          <a:solidFill>
            <a:srgbClr val="77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2121210" y="1739831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Improv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4678144" y="1739833"/>
            <a:ext cx="12540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latin typeface="HelveticaNeueLT Std" panose="020B0604020202020204" pitchFamily="34" charset="0"/>
              </a:rPr>
              <a:t>Product</a:t>
            </a:r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9555D-FE79-4F97-B1E2-F2178DA2B91D}"/>
              </a:ext>
            </a:extLst>
          </p:cNvPr>
          <p:cNvSpPr txBox="1"/>
          <p:nvPr/>
        </p:nvSpPr>
        <p:spPr>
          <a:xfrm>
            <a:off x="3588096" y="3590706"/>
            <a:ext cx="90374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latin typeface="HelveticaNeueLT Std" panose="020B0604020202020204" pitchFamily="34" charset="0"/>
              </a:rPr>
              <a:t>Learn as you go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69" y="2856682"/>
            <a:ext cx="64008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99" y="2950626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7" grpId="0" animBg="1"/>
      <p:bldP spid="40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1960034 h 6858000"/>
              <a:gd name="connsiteX1" fmla="*/ 4627033 w 12192000"/>
              <a:gd name="connsiteY1" fmla="*/ 3429000 h 6858000"/>
              <a:gd name="connsiteX2" fmla="*/ 6096000 w 12192000"/>
              <a:gd name="connsiteY2" fmla="*/ 4897966 h 6858000"/>
              <a:gd name="connsiteX3" fmla="*/ 7564967 w 12192000"/>
              <a:gd name="connsiteY3" fmla="*/ 3429000 h 6858000"/>
              <a:gd name="connsiteX4" fmla="*/ 6096000 w 12192000"/>
              <a:gd name="connsiteY4" fmla="*/ 196003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1960034"/>
                </a:moveTo>
                <a:cubicBezTo>
                  <a:pt x="5284712" y="1960034"/>
                  <a:pt x="4627033" y="2617712"/>
                  <a:pt x="4627033" y="3429000"/>
                </a:cubicBezTo>
                <a:cubicBezTo>
                  <a:pt x="4627033" y="4240288"/>
                  <a:pt x="5284712" y="4897966"/>
                  <a:pt x="6096000" y="4897966"/>
                </a:cubicBezTo>
                <a:cubicBezTo>
                  <a:pt x="6907288" y="4897966"/>
                  <a:pt x="7564967" y="4240288"/>
                  <a:pt x="7564967" y="3429000"/>
                </a:cubicBezTo>
                <a:cubicBezTo>
                  <a:pt x="7564967" y="2617712"/>
                  <a:pt x="6907288" y="1960034"/>
                  <a:pt x="6096000" y="19600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18844</TotalTime>
  <Words>1135</Words>
  <Application>Microsoft Office PowerPoint</Application>
  <PresentationFormat>Widescreen</PresentationFormat>
  <Paragraphs>203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HelveticaNeueLT Std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Boeing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Tankersley, Zachary P</dc:creator>
  <cp:lastModifiedBy>Zach Tankersley</cp:lastModifiedBy>
  <cp:revision>155</cp:revision>
  <dcterms:created xsi:type="dcterms:W3CDTF">2020-01-13T14:59:51Z</dcterms:created>
  <dcterms:modified xsi:type="dcterms:W3CDTF">2020-01-26T17:29:43Z</dcterms:modified>
</cp:coreProperties>
</file>